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70" r:id="rId15"/>
  </p:sldIdLst>
  <p:sldSz cx="9144000" cy="5143500" type="screen16x9"/>
  <p:notesSz cx="6858000" cy="9144000"/>
  <p:embeddedFontLst>
    <p:embeddedFont>
      <p:font typeface="Nunito" panose="020B0604020202020204" pitchFamily="2" charset="0"/>
      <p:regular r:id="rId17"/>
      <p:bold r:id="rId18"/>
      <p:italic r:id="rId19"/>
      <p:boldItalic r:id="rId20"/>
    </p:embeddedFont>
    <p:embeddedFont>
      <p:font typeface="Open Sans" panose="020B0606030504020204" pitchFamily="34" charset="0"/>
      <p:regular r:id="rId21"/>
      <p:bold r:id="rId22"/>
      <p:italic r:id="rId23"/>
      <p:boldItalic r:id="rId24"/>
    </p:embeddedFont>
    <p:embeddedFont>
      <p:font typeface="Times" panose="02020603050405020304" pitchFamily="18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438">
          <p15:clr>
            <a:srgbClr val="A4A3A4"/>
          </p15:clr>
        </p15:guide>
        <p15:guide id="2" pos="2986">
          <p15:clr>
            <a:srgbClr val="A4A3A4"/>
          </p15:clr>
        </p15:guide>
        <p15:guide id="3" orient="horz" pos="2683">
          <p15:clr>
            <a:srgbClr val="9AA0A6"/>
          </p15:clr>
        </p15:guide>
        <p15:guide id="4" pos="258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067" autoAdjust="0"/>
  </p:normalViewPr>
  <p:slideViewPr>
    <p:cSldViewPr snapToGrid="0">
      <p:cViewPr varScale="1">
        <p:scale>
          <a:sx n="72" d="100"/>
          <a:sy n="72" d="100"/>
        </p:scale>
        <p:origin x="1326" y="54"/>
      </p:cViewPr>
      <p:guideLst>
        <p:guide orient="horz" pos="1438"/>
        <p:guide pos="2986"/>
        <p:guide orient="horz" pos="2683"/>
        <p:guide pos="258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g216810e3486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" name="Google Shape;56;g216810e3486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16c0955007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16c0955007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16c0955007_0_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16c0955007_0_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16c0955007_0_3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16c0955007_0_3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216c0955007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216c0955007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216c0955007_0_3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216c0955007_0_3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16c0955007_0_1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16c0955007_0_1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16c0955007_0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16c0955007_0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167e842e3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167e842e3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06acf414fd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06acf414fd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216c0955007_0_1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216c0955007_0_1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16c0955007_0_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16c0955007_0_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216c0955007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216c0955007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16c095500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16c095500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>
  <p:cSld name="Title Slid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BB002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09800" y="895350"/>
            <a:ext cx="3429000" cy="306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2" descr="_Plaid-Digital_FINAL-NEW.png"/>
          <p:cNvPicPr preferRelativeResize="0"/>
          <p:nvPr/>
        </p:nvPicPr>
        <p:blipFill rotWithShape="1">
          <a:blip r:embed="rId3">
            <a:alphaModFix/>
          </a:blip>
          <a:srcRect l="84736" t="23988" r="4770" b="1988"/>
          <a:stretch/>
        </p:blipFill>
        <p:spPr>
          <a:xfrm>
            <a:off x="457200" y="0"/>
            <a:ext cx="790573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BB002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endParaRPr sz="2400" b="0" i="0" u="none" strike="noStrike" cap="none">
              <a:solidFill>
                <a:schemeClr val="dk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209800" y="895350"/>
            <a:ext cx="3429000" cy="3063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 descr="_Plaid-Digital_FINAL-NEW.png"/>
          <p:cNvPicPr preferRelativeResize="0"/>
          <p:nvPr/>
        </p:nvPicPr>
        <p:blipFill rotWithShape="1">
          <a:blip r:embed="rId3">
            <a:alphaModFix/>
          </a:blip>
          <a:srcRect l="84736" t="23988" r="4770" b="1988"/>
          <a:stretch/>
        </p:blipFill>
        <p:spPr>
          <a:xfrm>
            <a:off x="457200" y="0"/>
            <a:ext cx="79057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AUTOLAYOUT">
    <p:bg>
      <p:bgPr>
        <a:solidFill>
          <a:srgbClr val="FFFFFF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1"/>
          <p:cNvSpPr/>
          <p:nvPr/>
        </p:nvSpPr>
        <p:spPr>
          <a:xfrm>
            <a:off x="673800" y="539250"/>
            <a:ext cx="7796400" cy="4065000"/>
          </a:xfrm>
          <a:prstGeom prst="rect">
            <a:avLst/>
          </a:prstGeom>
          <a:solidFill>
            <a:srgbClr val="FFFFFF"/>
          </a:solidFill>
          <a:ln w="114300" cap="flat" cmpd="thinThick">
            <a:solidFill>
              <a:srgbClr val="FFFFFF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AUTOLAYOUT_1">
    <p:bg>
      <p:bgPr>
        <a:solidFill>
          <a:srgbClr val="FFFFFF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 Column">
  <p:cSld name="1 Column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 Column">
  <p:cSld name="2 Column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39624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2"/>
          </p:nvPr>
        </p:nvSpPr>
        <p:spPr>
          <a:xfrm>
            <a:off x="4727448" y="1212300"/>
            <a:ext cx="39594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mn">
  <p:cSld name="3 Colum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 txBox="1"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2590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2"/>
          </p:nvPr>
        </p:nvSpPr>
        <p:spPr>
          <a:xfrm>
            <a:off x="3276600" y="1200150"/>
            <a:ext cx="2590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3"/>
          </p:nvPr>
        </p:nvSpPr>
        <p:spPr>
          <a:xfrm>
            <a:off x="6096000" y="1200150"/>
            <a:ext cx="25908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 Column">
  <p:cSld name="4 Colum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1905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2"/>
          </p:nvPr>
        </p:nvSpPr>
        <p:spPr>
          <a:xfrm>
            <a:off x="2565400" y="1200150"/>
            <a:ext cx="1905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3"/>
          </p:nvPr>
        </p:nvSpPr>
        <p:spPr>
          <a:xfrm>
            <a:off x="4673600" y="1200150"/>
            <a:ext cx="1905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body" idx="4"/>
          </p:nvPr>
        </p:nvSpPr>
        <p:spPr>
          <a:xfrm>
            <a:off x="6781800" y="1200150"/>
            <a:ext cx="1905000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rtl="0">
              <a:spcBef>
                <a:spcPts val="60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326390" rtl="0">
              <a:spcBef>
                <a:spcPts val="600"/>
              </a:spcBef>
              <a:spcAft>
                <a:spcPts val="0"/>
              </a:spcAft>
              <a:buSzPts val="1540"/>
              <a:buChar char="•"/>
              <a:defRPr/>
            </a:lvl2pPr>
            <a:lvl3pPr marL="1371600" lvl="2" indent="-326389" rtl="0">
              <a:spcBef>
                <a:spcPts val="600"/>
              </a:spcBef>
              <a:spcAft>
                <a:spcPts val="0"/>
              </a:spcAft>
              <a:buSzPts val="1540"/>
              <a:buChar char="–"/>
              <a:defRPr/>
            </a:lvl3pPr>
            <a:lvl4pPr marL="1828800" lvl="3" indent="-326389" rtl="0">
              <a:spcBef>
                <a:spcPts val="600"/>
              </a:spcBef>
              <a:spcAft>
                <a:spcPts val="0"/>
              </a:spcAft>
              <a:buSzPts val="1540"/>
              <a:buChar char="•"/>
              <a:defRPr/>
            </a:lvl4pPr>
            <a:lvl5pPr marL="2286000" lvl="4" indent="-326389" rtl="0">
              <a:spcBef>
                <a:spcPts val="600"/>
              </a:spcBef>
              <a:spcAft>
                <a:spcPts val="0"/>
              </a:spcAft>
              <a:buSzPts val="1540"/>
              <a:buChar char="–"/>
              <a:defRPr/>
            </a:lvl5pPr>
            <a:lvl6pPr marL="2743200" lvl="5" indent="-355600" rtl="0"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6pPr>
            <a:lvl7pPr marL="3200400" lvl="6" indent="-355600" rtl="0"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7pPr>
            <a:lvl8pPr marL="3657600" lvl="7" indent="-355600" rtl="0"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8pPr>
            <a:lvl9pPr marL="4114800" lvl="8" indent="-355600" rtl="0">
              <a:spcBef>
                <a:spcPts val="400"/>
              </a:spcBef>
              <a:spcAft>
                <a:spcPts val="0"/>
              </a:spcAft>
              <a:buSzPts val="2000"/>
              <a:buChar char="»"/>
              <a:defRPr/>
            </a:lvl9pPr>
          </a:lstStyle>
          <a:p>
            <a:endParaRPr/>
          </a:p>
        </p:txBody>
      </p:sp>
      <p:sp>
        <p:nvSpPr>
          <p:cNvPr id="46" name="Google Shape;46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 descr="_Plaid-Digital_FINAL-NEW.png"/>
          <p:cNvPicPr preferRelativeResize="0"/>
          <p:nvPr/>
        </p:nvPicPr>
        <p:blipFill rotWithShape="1">
          <a:blip r:embed="rId13">
            <a:alphaModFix/>
          </a:blip>
          <a:srcRect l="59550" t="20874" r="39888" b="2893"/>
          <a:stretch/>
        </p:blipFill>
        <p:spPr>
          <a:xfrm rot="5400000">
            <a:off x="3798886" y="1046162"/>
            <a:ext cx="60324" cy="76581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7;p1" descr="_Plaid-Digital_FINAL-NEW.png"/>
          <p:cNvPicPr preferRelativeResize="0"/>
          <p:nvPr/>
        </p:nvPicPr>
        <p:blipFill rotWithShape="1">
          <a:blip r:embed="rId13">
            <a:alphaModFix/>
          </a:blip>
          <a:srcRect l="59550" t="20874" r="39888" b="2893"/>
          <a:stretch/>
        </p:blipFill>
        <p:spPr>
          <a:xfrm rot="5400000">
            <a:off x="3798886" y="1046162"/>
            <a:ext cx="60324" cy="7658101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457200" y="361950"/>
            <a:ext cx="82296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200" b="0" i="0" u="none" strike="noStrike" cap="none">
                <a:solidFill>
                  <a:schemeClr val="dk2"/>
                </a:solidFill>
                <a:latin typeface="Times"/>
                <a:ea typeface="Times"/>
                <a:cs typeface="Times"/>
                <a:sym typeface="Times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2639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26389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540"/>
              <a:buFont typeface="Arial"/>
              <a:buChar char="–"/>
              <a:defRPr sz="1400" b="0" i="1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pic>
        <p:nvPicPr>
          <p:cNvPr id="10" name="Google Shape;10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>
            <a:off x="7772400" y="4248150"/>
            <a:ext cx="1154590" cy="736392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4.jp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8" name="Google Shape;58;p13"/>
          <p:cNvCxnSpPr/>
          <p:nvPr/>
        </p:nvCxnSpPr>
        <p:spPr>
          <a:xfrm>
            <a:off x="2209800" y="3486150"/>
            <a:ext cx="5486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9" name="Google Shape;59;p13"/>
          <p:cNvSpPr txBox="1"/>
          <p:nvPr/>
        </p:nvSpPr>
        <p:spPr>
          <a:xfrm>
            <a:off x="1327050" y="1685575"/>
            <a:ext cx="7251900" cy="21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75" marR="0" lvl="0" indent="-31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7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EVALUATION OF THE MOJALOOP PLATFORM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0" name="Google Shape;60;p13"/>
          <p:cNvSpPr txBox="1"/>
          <p:nvPr/>
        </p:nvSpPr>
        <p:spPr>
          <a:xfrm>
            <a:off x="2500400" y="3638550"/>
            <a:ext cx="5257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Andrew Amstrong Musoke</a:t>
            </a:r>
            <a:endParaRPr sz="1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Didier Ngabo</a:t>
            </a:r>
            <a:endParaRPr sz="16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175" marR="0" lvl="0" indent="-3175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61" name="Google Shape;6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6275" y="4421325"/>
            <a:ext cx="1897726" cy="722175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3"/>
          <p:cNvSpPr txBox="1"/>
          <p:nvPr/>
        </p:nvSpPr>
        <p:spPr>
          <a:xfrm>
            <a:off x="2010225" y="4732475"/>
            <a:ext cx="5257800" cy="3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This project is developed under: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5" name="Google Shape;125;p22"/>
          <p:cNvCxnSpPr/>
          <p:nvPr/>
        </p:nvCxnSpPr>
        <p:spPr>
          <a:xfrm>
            <a:off x="2209800" y="3486150"/>
            <a:ext cx="5486400" cy="0"/>
          </a:xfrm>
          <a:prstGeom prst="straightConnector1">
            <a:avLst/>
          </a:prstGeom>
          <a:noFill/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26" name="Google Shape;126;p22"/>
          <p:cNvSpPr txBox="1"/>
          <p:nvPr/>
        </p:nvSpPr>
        <p:spPr>
          <a:xfrm>
            <a:off x="1327050" y="1685575"/>
            <a:ext cx="7251900" cy="212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75" marR="0" lvl="0" indent="-317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7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CYLAB DIGITAL EXPERIENCE CENTER</a:t>
            </a:r>
            <a:endParaRPr sz="24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27" name="Google Shape;127;p22"/>
          <p:cNvSpPr txBox="1"/>
          <p:nvPr/>
        </p:nvSpPr>
        <p:spPr>
          <a:xfrm>
            <a:off x="2500400" y="3638550"/>
            <a:ext cx="5257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6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Andrew Amstrong Musoke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175" marR="0" lvl="0" indent="-3175" algn="l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6275" y="4421325"/>
            <a:ext cx="1897726" cy="72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22"/>
          <p:cNvSpPr txBox="1"/>
          <p:nvPr/>
        </p:nvSpPr>
        <p:spPr>
          <a:xfrm>
            <a:off x="2010225" y="4732475"/>
            <a:ext cx="5257800" cy="34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175" marR="0" lvl="0" indent="-3175" algn="r" rtl="0">
              <a:lnSpc>
                <a:spcPct val="100000"/>
              </a:lnSpc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rPr>
              <a:t>This project is developed under:</a:t>
            </a:r>
            <a:endParaRPr sz="1200">
              <a:solidFill>
                <a:srgbClr val="FFFFFF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6275" y="4158850"/>
            <a:ext cx="1897726" cy="82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617375"/>
            <a:ext cx="3788298" cy="2641439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23"/>
          <p:cNvSpPr txBox="1"/>
          <p:nvPr/>
        </p:nvSpPr>
        <p:spPr>
          <a:xfrm>
            <a:off x="0" y="4858475"/>
            <a:ext cx="2453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Image: attorneyholcomb.com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38" name="Google Shape;138;p23"/>
          <p:cNvSpPr txBox="1"/>
          <p:nvPr/>
        </p:nvSpPr>
        <p:spPr>
          <a:xfrm>
            <a:off x="4740625" y="2280488"/>
            <a:ext cx="41901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What is the best DPG solution for you and your country’s situation?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Digital Experience Center?</a:t>
            </a:r>
            <a:endParaRPr/>
          </a:p>
        </p:txBody>
      </p:sp>
      <p:pic>
        <p:nvPicPr>
          <p:cNvPr id="156" name="Google Shape;15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6275" y="4158850"/>
            <a:ext cx="1897726" cy="825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/>
        </p:nvSpPr>
        <p:spPr>
          <a:xfrm>
            <a:off x="0" y="4858475"/>
            <a:ext cx="2453400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Open Sans"/>
                <a:ea typeface="Open Sans"/>
                <a:cs typeface="Open Sans"/>
                <a:sym typeface="Open Sans"/>
              </a:rPr>
              <a:t>Image: attorneyholcomb.com</a:t>
            </a:r>
            <a:endParaRPr sz="1100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8" name="Google Shape;158;p25"/>
          <p:cNvSpPr txBox="1"/>
          <p:nvPr/>
        </p:nvSpPr>
        <p:spPr>
          <a:xfrm>
            <a:off x="4639125" y="2202550"/>
            <a:ext cx="42705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Facilitate digitalisation and decision making: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Hands on experiences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Access to sandbox environments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Access to impartial evaluations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159" name="Google Shape;159;p25"/>
          <p:cNvGrpSpPr/>
          <p:nvPr/>
        </p:nvGrpSpPr>
        <p:grpSpPr>
          <a:xfrm>
            <a:off x="908751" y="1751028"/>
            <a:ext cx="3191247" cy="2415125"/>
            <a:chOff x="908751" y="1751028"/>
            <a:chExt cx="3191247" cy="2415125"/>
          </a:xfrm>
        </p:grpSpPr>
        <p:pic>
          <p:nvPicPr>
            <p:cNvPr id="160" name="Google Shape;160;p25"/>
            <p:cNvPicPr preferRelativeResize="0"/>
            <p:nvPr/>
          </p:nvPicPr>
          <p:blipFill rotWithShape="1">
            <a:blip r:embed="rId4">
              <a:alphaModFix/>
            </a:blip>
            <a:srcRect l="28896" r="27160"/>
            <a:stretch/>
          </p:blipFill>
          <p:spPr>
            <a:xfrm rot="1358217">
              <a:off x="1625025" y="2061463"/>
              <a:ext cx="1116375" cy="13288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1" name="Google Shape;161;p25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 rot="1671015">
              <a:off x="928913" y="3364552"/>
              <a:ext cx="1541824" cy="4685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2" name="Google Shape;162;p25"/>
            <p:cNvPicPr preferRelativeResize="0"/>
            <p:nvPr/>
          </p:nvPicPr>
          <p:blipFill>
            <a:blip r:embed="rId6">
              <a:alphaModFix/>
            </a:blip>
            <a:stretch>
              <a:fillRect/>
            </a:stretch>
          </p:blipFill>
          <p:spPr>
            <a:xfrm rot="-1108423">
              <a:off x="2835513" y="1899137"/>
              <a:ext cx="1116376" cy="1116376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63" name="Google Shape;163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 rot="-1835734">
            <a:off x="373346" y="1650372"/>
            <a:ext cx="1928182" cy="7696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6"/>
          <p:cNvSpPr txBox="1">
            <a:spLocks noGrp="1"/>
          </p:cNvSpPr>
          <p:nvPr>
            <p:ph type="title"/>
          </p:nvPr>
        </p:nvSpPr>
        <p:spPr>
          <a:xfrm>
            <a:off x="1105200" y="2058775"/>
            <a:ext cx="7238400" cy="4479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>
                <a:solidFill>
                  <a:srgbClr val="0E9453"/>
                </a:solidFill>
                <a:latin typeface="Nunito"/>
                <a:ea typeface="Nunito"/>
                <a:cs typeface="Nunito"/>
                <a:sym typeface="Nunito"/>
              </a:rPr>
              <a:t>LEARN  </a:t>
            </a:r>
            <a:r>
              <a:rPr lang="en" sz="3100">
                <a:latin typeface="Nunito"/>
                <a:ea typeface="Nunito"/>
                <a:cs typeface="Nunito"/>
                <a:sym typeface="Nunito"/>
              </a:rPr>
              <a:t>|</a:t>
            </a:r>
            <a:r>
              <a:rPr lang="en" sz="3100">
                <a:solidFill>
                  <a:srgbClr val="0E9453"/>
                </a:solidFill>
                <a:latin typeface="Nunito"/>
                <a:ea typeface="Nunito"/>
                <a:cs typeface="Nunito"/>
                <a:sym typeface="Nunito"/>
              </a:rPr>
              <a:t>  INNOVATE  </a:t>
            </a:r>
            <a:r>
              <a:rPr lang="en" sz="3100">
                <a:latin typeface="Nunito"/>
                <a:ea typeface="Nunito"/>
                <a:cs typeface="Nunito"/>
                <a:sym typeface="Nunito"/>
              </a:rPr>
              <a:t>|</a:t>
            </a:r>
            <a:r>
              <a:rPr lang="en" sz="3100">
                <a:solidFill>
                  <a:srgbClr val="0E9453"/>
                </a:solidFill>
                <a:latin typeface="Nunito"/>
                <a:ea typeface="Nunito"/>
                <a:cs typeface="Nunito"/>
                <a:sym typeface="Nunito"/>
              </a:rPr>
              <a:t>  CONTRIBUTE</a:t>
            </a:r>
            <a:endParaRPr sz="3100">
              <a:solidFill>
                <a:srgbClr val="0E9453"/>
              </a:solidFill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6275" y="4158850"/>
            <a:ext cx="1897726" cy="82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7"/>
          <p:cNvSpPr txBox="1">
            <a:spLocks noGrp="1"/>
          </p:cNvSpPr>
          <p:nvPr>
            <p:ph type="title"/>
          </p:nvPr>
        </p:nvSpPr>
        <p:spPr>
          <a:xfrm>
            <a:off x="3511050" y="445025"/>
            <a:ext cx="21219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175" name="Google Shape;175;p27"/>
          <p:cNvSpPr txBox="1">
            <a:spLocks noGrp="1"/>
          </p:cNvSpPr>
          <p:nvPr>
            <p:ph type="body" idx="1"/>
          </p:nvPr>
        </p:nvSpPr>
        <p:spPr>
          <a:xfrm>
            <a:off x="5306550" y="2282719"/>
            <a:ext cx="3112800" cy="8733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Bill and Melinda Gates Foundation</a:t>
            </a:r>
            <a:endParaRPr/>
          </a:p>
        </p:txBody>
      </p:sp>
      <p:pic>
        <p:nvPicPr>
          <p:cNvPr id="176" name="Google Shape;176;p27"/>
          <p:cNvPicPr preferRelativeResize="0"/>
          <p:nvPr/>
        </p:nvPicPr>
        <p:blipFill rotWithShape="1">
          <a:blip r:embed="rId3">
            <a:alphaModFix/>
          </a:blip>
          <a:srcRect r="8062" b="10706"/>
          <a:stretch/>
        </p:blipFill>
        <p:spPr>
          <a:xfrm>
            <a:off x="911700" y="2007700"/>
            <a:ext cx="2068150" cy="2008626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/>
          <p:cNvSpPr txBox="1"/>
          <p:nvPr/>
        </p:nvSpPr>
        <p:spPr>
          <a:xfrm>
            <a:off x="516300" y="1557825"/>
            <a:ext cx="3112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/>
                <a:ea typeface="Open Sans"/>
                <a:cs typeface="Open Sans"/>
                <a:sym typeface="Open Sans"/>
              </a:rPr>
              <a:t>We would love to hear from you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78" name="Google Shape;178;p27"/>
          <p:cNvSpPr txBox="1"/>
          <p:nvPr/>
        </p:nvSpPr>
        <p:spPr>
          <a:xfrm>
            <a:off x="4864150" y="1557825"/>
            <a:ext cx="282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Open Sans"/>
                <a:ea typeface="Open Sans"/>
                <a:cs typeface="Open Sans"/>
                <a:sym typeface="Open Sans"/>
              </a:rPr>
              <a:t>Special acknowledgements:</a:t>
            </a:r>
            <a:endParaRPr b="1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79" name="Google Shape;179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2713" y="4205300"/>
            <a:ext cx="1897726" cy="7221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27"/>
          <p:cNvSpPr txBox="1"/>
          <p:nvPr/>
        </p:nvSpPr>
        <p:spPr>
          <a:xfrm>
            <a:off x="759300" y="4066000"/>
            <a:ext cx="2599500" cy="6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amusoke@andrew.cmu.edu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dngabo@andrew.cmu.edu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Upanzi Digital Public Goods Network</a:t>
            </a:r>
            <a:endParaRPr/>
          </a:p>
        </p:txBody>
      </p:sp>
      <p:pic>
        <p:nvPicPr>
          <p:cNvPr id="68" name="Google Shape;68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3642" y="1017725"/>
            <a:ext cx="7875885" cy="362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47825" y="2011500"/>
            <a:ext cx="2549650" cy="271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246275" y="4158850"/>
            <a:ext cx="1897726" cy="82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xfrm>
            <a:off x="180813" y="27007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Public Goods (DPG) Lab</a:t>
            </a:r>
            <a:endParaRPr/>
          </a:p>
        </p:txBody>
      </p:sp>
      <p:pic>
        <p:nvPicPr>
          <p:cNvPr id="76" name="Google Shape;7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23463" y="1046500"/>
            <a:ext cx="6835325" cy="40207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6275" y="4158850"/>
            <a:ext cx="1897726" cy="82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For The Evaluation</a:t>
            </a:r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805750" y="4874900"/>
            <a:ext cx="41364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Open Sans"/>
                <a:ea typeface="Open Sans"/>
                <a:cs typeface="Open Sans"/>
                <a:sym typeface="Open Sans"/>
              </a:rPr>
              <a:t>Source: Digital identification: A key to inclusive growth (McKenzie, 2019)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" name="Google Shape;8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6275" y="4158850"/>
            <a:ext cx="1897726" cy="82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5825" y="1395350"/>
            <a:ext cx="3295928" cy="276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6"/>
          <p:cNvSpPr txBox="1"/>
          <p:nvPr/>
        </p:nvSpPr>
        <p:spPr>
          <a:xfrm>
            <a:off x="4015400" y="1584138"/>
            <a:ext cx="3773700" cy="23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Rate of financial inclusion is hindered when financial providers operate in silos.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Mojaloop is an open source reference model for payment interoperability 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ctr" rtl="0">
              <a:lnSpc>
                <a:spcPct val="13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500" b="1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How easy and secure-by-default is the deployment by a non-expert adopter?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Deployability And Security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6275" y="4158850"/>
            <a:ext cx="1897726" cy="82515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/>
          <p:nvPr/>
        </p:nvSpPr>
        <p:spPr>
          <a:xfrm>
            <a:off x="4310875" y="1975025"/>
            <a:ext cx="38409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Multi-environment deployments and upgrades.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Documented experience and recommendations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rgbClr val="0E9453"/>
              </a:buClr>
              <a:buSzPts val="1400"/>
              <a:buFont typeface="Open Sans"/>
              <a:buChar char="●"/>
            </a:pPr>
            <a:r>
              <a:rPr lang="en">
                <a:solidFill>
                  <a:srgbClr val="0E9453"/>
                </a:solidFill>
                <a:latin typeface="Open Sans"/>
                <a:ea typeface="Open Sans"/>
                <a:cs typeface="Open Sans"/>
                <a:sym typeface="Open Sans"/>
              </a:rPr>
              <a:t>Community engagements.</a:t>
            </a:r>
            <a:endParaRPr>
              <a:solidFill>
                <a:srgbClr val="0E9453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Security tests with VAPT team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Char char="●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Developing use-cases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94" name="Google Shape;9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6523" y="1663800"/>
            <a:ext cx="3000598" cy="2203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Developed Tools: Security Toolkit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 rotWithShape="1">
          <a:blip r:embed="rId3">
            <a:alphaModFix/>
          </a:blip>
          <a:srcRect l="6364" t="11646" r="11296" b="13981"/>
          <a:stretch/>
        </p:blipFill>
        <p:spPr>
          <a:xfrm>
            <a:off x="649875" y="1485374"/>
            <a:ext cx="3686700" cy="259745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8"/>
          <p:cNvSpPr txBox="1"/>
          <p:nvPr/>
        </p:nvSpPr>
        <p:spPr>
          <a:xfrm>
            <a:off x="4715950" y="1989325"/>
            <a:ext cx="4000200" cy="169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Foundational toolkit for open source security tools.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Portable, customisable and modular.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Evaluates and reports baseline DPG security posture.</a:t>
            </a: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02" name="Google Shape;102;p18"/>
          <p:cNvSpPr txBox="1"/>
          <p:nvPr/>
        </p:nvSpPr>
        <p:spPr>
          <a:xfrm>
            <a:off x="518050" y="4865975"/>
            <a:ext cx="5791200" cy="32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rPr>
              <a:t>Image: https://flaticon.com</a:t>
            </a:r>
            <a:endParaRPr sz="9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103" name="Google Shape;103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6275" y="4158850"/>
            <a:ext cx="1897726" cy="82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Experiences</a:t>
            </a:r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lvl="0" indent="-317500" algn="l" rtl="0">
              <a:spcBef>
                <a:spcPts val="60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All components tested are open source and open standards.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API documentation was not centralized.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Simulator invaluable for sanity checks and practical understanding of the flow.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Helm deployment needed tweaking out-of-the-box.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Separate networking from the helm chart. Allow flexibility in ingress type.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Need for infrastructure automation scripts for bootstrapping.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Logging and monitoring tools out-of-the-box were comprehensive.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Encourage community to share unique deployment experiences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Need security best practices and recommendations for deployment.</a:t>
            </a:r>
            <a:endParaRPr/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One week with helm charts version v13.0.2. Vs few hours with mini loop v4.1.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0"/>
          <p:cNvPicPr preferRelativeResize="0"/>
          <p:nvPr/>
        </p:nvPicPr>
        <p:blipFill rotWithShape="1">
          <a:blip r:embed="rId3">
            <a:alphaModFix/>
          </a:blip>
          <a:srcRect l="99" r="99"/>
          <a:stretch/>
        </p:blipFill>
        <p:spPr>
          <a:xfrm>
            <a:off x="0" y="0"/>
            <a:ext cx="9144001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46275" y="4318350"/>
            <a:ext cx="1897726" cy="82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1"/>
          <p:cNvPicPr preferRelativeResize="0"/>
          <p:nvPr/>
        </p:nvPicPr>
        <p:blipFill rotWithShape="1">
          <a:blip r:embed="rId3">
            <a:alphaModFix/>
          </a:blip>
          <a:srcRect t="719" b="719"/>
          <a:stretch/>
        </p:blipFill>
        <p:spPr>
          <a:xfrm>
            <a:off x="673800" y="539250"/>
            <a:ext cx="7796399" cy="406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MU PPT Theme">
  <a:themeElements>
    <a:clrScheme name="Custom 1">
      <a:dk1>
        <a:srgbClr val="000000"/>
      </a:dk1>
      <a:lt1>
        <a:srgbClr val="FFFFFF"/>
      </a:lt1>
      <a:dk2>
        <a:srgbClr val="75787B"/>
      </a:dk2>
      <a:lt2>
        <a:srgbClr val="C8C9C7"/>
      </a:lt2>
      <a:accent1>
        <a:srgbClr val="BB0000"/>
      </a:accent1>
      <a:accent2>
        <a:srgbClr val="75787B"/>
      </a:accent2>
      <a:accent3>
        <a:srgbClr val="00833C"/>
      </a:accent3>
      <a:accent4>
        <a:srgbClr val="F2A900"/>
      </a:accent4>
      <a:accent5>
        <a:srgbClr val="002C71"/>
      </a:accent5>
      <a:accent6>
        <a:srgbClr val="C8C9C7"/>
      </a:accent6>
      <a:hlink>
        <a:srgbClr val="BB0000"/>
      </a:hlink>
      <a:folHlink>
        <a:srgbClr val="82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333</Words>
  <Application>Microsoft Office PowerPoint</Application>
  <PresentationFormat>On-screen Show (16:9)</PresentationFormat>
  <Paragraphs>60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Open Sans</vt:lpstr>
      <vt:lpstr>Times</vt:lpstr>
      <vt:lpstr>Nunito</vt:lpstr>
      <vt:lpstr>CMU PPT Theme</vt:lpstr>
      <vt:lpstr>PowerPoint Presentation</vt:lpstr>
      <vt:lpstr>The Upanzi Digital Public Goods Network</vt:lpstr>
      <vt:lpstr>Digital Public Goods (DPG) Lab</vt:lpstr>
      <vt:lpstr>Motivation For The Evaluation</vt:lpstr>
      <vt:lpstr>Deployability And Security</vt:lpstr>
      <vt:lpstr>Developed Tools: Security Toolkit</vt:lpstr>
      <vt:lpstr>Experiences</vt:lpstr>
      <vt:lpstr>PowerPoint Presentation</vt:lpstr>
      <vt:lpstr>PowerPoint Presentation</vt:lpstr>
      <vt:lpstr>PowerPoint Presentation</vt:lpstr>
      <vt:lpstr>Background</vt:lpstr>
      <vt:lpstr>What is the Digital Experience Center?</vt:lpstr>
      <vt:lpstr>LEARN  |  INNOVATE  |  CONTRIBUTE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Musoke Andrew</cp:lastModifiedBy>
  <cp:revision>1</cp:revision>
  <dcterms:modified xsi:type="dcterms:W3CDTF">2023-03-08T10:37:45Z</dcterms:modified>
</cp:coreProperties>
</file>